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0"/>
    <p:sldId id="257" r:id="rId41"/>
    <p:sldId id="258" r:id="rId42"/>
    <p:sldId id="259" r:id="rId43"/>
    <p:sldId id="260" r:id="rId44"/>
    <p:sldId id="261" r:id="rId45"/>
    <p:sldId id="262" r:id="rId46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Oswald" charset="1" panose="00000500000000000000"/>
      <p:regular r:id="rId8"/>
    </p:embeddedFont>
    <p:embeddedFont>
      <p:font typeface="Oswald Bold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Montserrat Light" charset="1" panose="00000400000000000000"/>
      <p:regular r:id="rId14"/>
    </p:embeddedFont>
    <p:embeddedFont>
      <p:font typeface="Montserrat Light Bold" charset="1" panose="00000800000000000000"/>
      <p:regular r:id="rId15"/>
    </p:embeddedFont>
    <p:embeddedFont>
      <p:font typeface="Montserrat Light Italics" charset="1" panose="00000400000000000000"/>
      <p:regular r:id="rId16"/>
    </p:embeddedFont>
    <p:embeddedFont>
      <p:font typeface="Montserrat Light Bold Italics" charset="1" panose="00000800000000000000"/>
      <p:regular r:id="rId17"/>
    </p:embeddedFont>
    <p:embeddedFont>
      <p:font typeface="DM Sans" charset="1" panose="00000000000000000000"/>
      <p:regular r:id="rId18"/>
    </p:embeddedFont>
    <p:embeddedFont>
      <p:font typeface="DM Sans Bold" charset="1" panose="00000000000000000000"/>
      <p:regular r:id="rId19"/>
    </p:embeddedFont>
    <p:embeddedFont>
      <p:font typeface="DM Sans Italics" charset="1" panose="00000000000000000000"/>
      <p:regular r:id="rId20"/>
    </p:embeddedFont>
    <p:embeddedFont>
      <p:font typeface="DM Sans Bold Italics" charset="1" panose="00000000000000000000"/>
      <p:regular r:id="rId21"/>
    </p:embeddedFont>
    <p:embeddedFont>
      <p:font typeface="Canva Sans" charset="1" panose="020B0503030501040103"/>
      <p:regular r:id="rId22"/>
    </p:embeddedFont>
    <p:embeddedFont>
      <p:font typeface="Canva Sans Bold" charset="1" panose="020B0803030501040103"/>
      <p:regular r:id="rId23"/>
    </p:embeddedFont>
    <p:embeddedFont>
      <p:font typeface="Canva Sans Italics" charset="1" panose="020B0503030501040103"/>
      <p:regular r:id="rId24"/>
    </p:embeddedFont>
    <p:embeddedFont>
      <p:font typeface="Canva Sans Bold Italics" charset="1" panose="020B0803030501040103"/>
      <p:regular r:id="rId25"/>
    </p:embeddedFont>
    <p:embeddedFont>
      <p:font typeface="Canva Sans Medium" charset="1" panose="020B0603030501040103"/>
      <p:regular r:id="rId26"/>
    </p:embeddedFont>
    <p:embeddedFont>
      <p:font typeface="Canva Sans Medium Italics" charset="1" panose="020B0603030501040103"/>
      <p:regular r:id="rId27"/>
    </p:embeddedFont>
    <p:embeddedFont>
      <p:font typeface="Open Sauce" charset="1" panose="00000500000000000000"/>
      <p:regular r:id="rId28"/>
    </p:embeddedFont>
    <p:embeddedFont>
      <p:font typeface="Open Sauce Bold" charset="1" panose="00000800000000000000"/>
      <p:regular r:id="rId29"/>
    </p:embeddedFont>
    <p:embeddedFont>
      <p:font typeface="Open Sauce Italics" charset="1" panose="00000500000000000000"/>
      <p:regular r:id="rId30"/>
    </p:embeddedFont>
    <p:embeddedFont>
      <p:font typeface="Open Sauce Bold Italics" charset="1" panose="00000800000000000000"/>
      <p:regular r:id="rId31"/>
    </p:embeddedFont>
    <p:embeddedFont>
      <p:font typeface="Open Sauce Light" charset="1" panose="00000400000000000000"/>
      <p:regular r:id="rId32"/>
    </p:embeddedFont>
    <p:embeddedFont>
      <p:font typeface="Open Sauce Light Italics" charset="1" panose="00000400000000000000"/>
      <p:regular r:id="rId33"/>
    </p:embeddedFont>
    <p:embeddedFont>
      <p:font typeface="Open Sauce Medium" charset="1" panose="00000600000000000000"/>
      <p:regular r:id="rId34"/>
    </p:embeddedFont>
    <p:embeddedFont>
      <p:font typeface="Open Sauce Medium Italics" charset="1" panose="00000600000000000000"/>
      <p:regular r:id="rId35"/>
    </p:embeddedFont>
    <p:embeddedFont>
      <p:font typeface="Open Sauce Semi-Bold" charset="1" panose="00000700000000000000"/>
      <p:regular r:id="rId36"/>
    </p:embeddedFont>
    <p:embeddedFont>
      <p:font typeface="Open Sauce Semi-Bold Italics" charset="1" panose="00000700000000000000"/>
      <p:regular r:id="rId37"/>
    </p:embeddedFont>
    <p:embeddedFont>
      <p:font typeface="Open Sauce Heavy" charset="1" panose="00000A00000000000000"/>
      <p:regular r:id="rId38"/>
    </p:embeddedFont>
    <p:embeddedFont>
      <p:font typeface="Open Sauce Heavy Italics" charset="1" panose="00000A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slides/slide1.xml" Type="http://schemas.openxmlformats.org/officeDocument/2006/relationships/slide"/><Relationship Id="rId41" Target="slides/slide2.xml" Type="http://schemas.openxmlformats.org/officeDocument/2006/relationships/slide"/><Relationship Id="rId42" Target="slides/slide3.xml" Type="http://schemas.openxmlformats.org/officeDocument/2006/relationships/slide"/><Relationship Id="rId43" Target="slides/slide4.xml" Type="http://schemas.openxmlformats.org/officeDocument/2006/relationships/slide"/><Relationship Id="rId44" Target="slides/slide5.xml" Type="http://schemas.openxmlformats.org/officeDocument/2006/relationships/slide"/><Relationship Id="rId45" Target="slides/slide6.xml" Type="http://schemas.openxmlformats.org/officeDocument/2006/relationships/slide"/><Relationship Id="rId46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jpe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Relationship Id="rId8" Target="../media/image4.png" Type="http://schemas.openxmlformats.org/officeDocument/2006/relationships/image"/><Relationship Id="rId9" Target="../media/image5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11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12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11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12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11.jpeg" Type="http://schemas.openxmlformats.org/officeDocument/2006/relationships/image"/><Relationship Id="rId5" Target="../media/image2.png" Type="http://schemas.openxmlformats.org/officeDocument/2006/relationships/image"/><Relationship Id="rId6" Target="../media/image3.svg" Type="http://schemas.openxmlformats.org/officeDocument/2006/relationships/image"/><Relationship Id="rId7" Target="../media/image12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Relationship Id="rId4" Target="../media/image14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7659121">
            <a:off x="15091031" y="5585714"/>
            <a:ext cx="7629294" cy="7828566"/>
          </a:xfrm>
          <a:custGeom>
            <a:avLst/>
            <a:gdLst/>
            <a:ahLst/>
            <a:cxnLst/>
            <a:rect r="r" b="b" t="t" l="l"/>
            <a:pathLst>
              <a:path h="7828566" w="7629294">
                <a:moveTo>
                  <a:pt x="0" y="0"/>
                </a:moveTo>
                <a:lnTo>
                  <a:pt x="7629294" y="0"/>
                </a:lnTo>
                <a:lnTo>
                  <a:pt x="7629294" y="7828566"/>
                </a:lnTo>
                <a:lnTo>
                  <a:pt x="0" y="782856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258071" y="-4629150"/>
            <a:ext cx="9022634" cy="9258300"/>
          </a:xfrm>
          <a:custGeom>
            <a:avLst/>
            <a:gdLst/>
            <a:ahLst/>
            <a:cxnLst/>
            <a:rect r="r" b="b" t="t" l="l"/>
            <a:pathLst>
              <a:path h="9258300" w="9022634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236347" y="3202251"/>
            <a:ext cx="9815307" cy="4208864"/>
            <a:chOff x="0" y="0"/>
            <a:chExt cx="1895495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895495" cy="812800"/>
            </a:xfrm>
            <a:custGeom>
              <a:avLst/>
              <a:gdLst/>
              <a:ahLst/>
              <a:cxnLst/>
              <a:rect r="r" b="b" t="t" l="l"/>
              <a:pathLst>
                <a:path h="812800" w="1895495">
                  <a:moveTo>
                    <a:pt x="0" y="0"/>
                  </a:moveTo>
                  <a:lnTo>
                    <a:pt x="1895495" y="0"/>
                  </a:lnTo>
                  <a:lnTo>
                    <a:pt x="189549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9050"/>
              <a:ext cx="1895495" cy="83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028014" y="793833"/>
            <a:ext cx="596933" cy="613568"/>
          </a:xfrm>
          <a:custGeom>
            <a:avLst/>
            <a:gdLst/>
            <a:ahLst/>
            <a:cxnLst/>
            <a:rect r="r" b="b" t="t" l="l"/>
            <a:pathLst>
              <a:path h="613568" w="596933">
                <a:moveTo>
                  <a:pt x="0" y="0"/>
                </a:moveTo>
                <a:lnTo>
                  <a:pt x="596933" y="0"/>
                </a:lnTo>
                <a:lnTo>
                  <a:pt x="596933" y="613568"/>
                </a:lnTo>
                <a:lnTo>
                  <a:pt x="0" y="6135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358391" y="5211433"/>
            <a:ext cx="9571219" cy="1733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00"/>
              </a:lnSpc>
            </a:pPr>
            <a:r>
              <a:rPr lang="en-US" sz="5000" spc="490">
                <a:solidFill>
                  <a:srgbClr val="231F20"/>
                </a:solidFill>
                <a:latin typeface="Oswald Bold"/>
              </a:rPr>
              <a:t>RMF IMPLEMENTATION ROADMAP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240158" y="3438109"/>
            <a:ext cx="8236212" cy="1186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48"/>
              </a:lnSpc>
            </a:pPr>
            <a:r>
              <a:rPr lang="en-US" sz="7063" spc="692">
                <a:solidFill>
                  <a:srgbClr val="231F20"/>
                </a:solidFill>
                <a:latin typeface="Oswald Bold"/>
              </a:rPr>
              <a:t>TWISSTED MINDS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719596" y="7533614"/>
            <a:ext cx="12848809" cy="469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64"/>
              </a:lnSpc>
            </a:pPr>
            <a:r>
              <a:rPr lang="en-US" sz="2800" spc="148">
                <a:solidFill>
                  <a:srgbClr val="231F20"/>
                </a:solidFill>
                <a:latin typeface="Montserrat Classic Bold"/>
              </a:rPr>
              <a:t>ENSURING CYBERSECURITY EXCELLENCE OVER THREE YEARS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393660" y="1538248"/>
            <a:ext cx="1865640" cy="579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94"/>
              </a:lnSpc>
              <a:spcBef>
                <a:spcPct val="0"/>
              </a:spcBef>
            </a:pPr>
            <a:r>
              <a:rPr lang="en-US" sz="1735" spc="170">
                <a:solidFill>
                  <a:srgbClr val="231F20"/>
                </a:solidFill>
                <a:latin typeface="Montserrat Classic Bold"/>
              </a:rPr>
              <a:t>TWISSTED MINDS, INC.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934373" y="8106365"/>
            <a:ext cx="2419254" cy="580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31F20"/>
                </a:solidFill>
                <a:latin typeface="Canva Sans"/>
              </a:rPr>
              <a:t>02/19/2024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-6937517" y="-8747353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580377">
            <a:off x="10646613" y="3123224"/>
            <a:ext cx="12102934" cy="12419055"/>
          </a:xfrm>
          <a:custGeom>
            <a:avLst/>
            <a:gdLst/>
            <a:ahLst/>
            <a:cxnLst/>
            <a:rect r="r" b="b" t="t" l="l"/>
            <a:pathLst>
              <a:path h="12419055" w="12102934">
                <a:moveTo>
                  <a:pt x="0" y="0"/>
                </a:moveTo>
                <a:lnTo>
                  <a:pt x="12102933" y="0"/>
                </a:lnTo>
                <a:lnTo>
                  <a:pt x="12102933" y="12419055"/>
                </a:lnTo>
                <a:lnTo>
                  <a:pt x="0" y="124190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3416119" y="4821179"/>
            <a:ext cx="3145217" cy="3434885"/>
            <a:chOff x="0" y="0"/>
            <a:chExt cx="862412" cy="94183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62412" cy="941838"/>
            </a:xfrm>
            <a:custGeom>
              <a:avLst/>
              <a:gdLst/>
              <a:ahLst/>
              <a:cxnLst/>
              <a:rect r="r" b="b" t="t" l="l"/>
              <a:pathLst>
                <a:path h="941838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941838"/>
                  </a:lnTo>
                  <a:lnTo>
                    <a:pt x="0" y="941838"/>
                  </a:lnTo>
                  <a:close/>
                </a:path>
              </a:pathLst>
            </a:custGeom>
            <a:solidFill>
              <a:srgbClr val="100F0D"/>
            </a:solidFill>
            <a:ln cap="sq">
              <a:noFill/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862412" cy="989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3603406" y="3655690"/>
            <a:ext cx="2706695" cy="2696122"/>
            <a:chOff x="0" y="0"/>
            <a:chExt cx="6502400" cy="6477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223" t="0" r="223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1726664" y="4821179"/>
            <a:ext cx="3145217" cy="3434885"/>
            <a:chOff x="0" y="0"/>
            <a:chExt cx="862412" cy="94183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62412" cy="941838"/>
            </a:xfrm>
            <a:custGeom>
              <a:avLst/>
              <a:gdLst/>
              <a:ahLst/>
              <a:cxnLst/>
              <a:rect r="r" b="b" t="t" l="l"/>
              <a:pathLst>
                <a:path h="941838" w="862412">
                  <a:moveTo>
                    <a:pt x="0" y="0"/>
                  </a:moveTo>
                  <a:lnTo>
                    <a:pt x="862412" y="0"/>
                  </a:lnTo>
                  <a:lnTo>
                    <a:pt x="862412" y="941838"/>
                  </a:lnTo>
                  <a:lnTo>
                    <a:pt x="0" y="941838"/>
                  </a:lnTo>
                  <a:close/>
                </a:path>
              </a:pathLst>
            </a:custGeom>
            <a:solidFill>
              <a:srgbClr val="100F0D"/>
            </a:solidFill>
            <a:ln cap="sq">
              <a:noFill/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862412" cy="9894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6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104005" y="7488242"/>
            <a:ext cx="2302097" cy="609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sz="2053" spc="102">
                <a:solidFill>
                  <a:srgbClr val="FFFBFB"/>
                </a:solidFill>
                <a:latin typeface="DM Sans"/>
              </a:rPr>
              <a:t>Ceo Of Twissted minds</a:t>
            </a:r>
          </a:p>
        </p:txBody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11913951" y="3655690"/>
            <a:ext cx="2706695" cy="2696122"/>
            <a:chOff x="0" y="0"/>
            <a:chExt cx="6502400" cy="6477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-23042" y="119185"/>
              <a:ext cx="6542159" cy="6244242"/>
            </a:xfrm>
            <a:custGeom>
              <a:avLst/>
              <a:gdLst/>
              <a:ahLst/>
              <a:cxnLst/>
              <a:rect r="r" b="b" t="t" l="l"/>
              <a:pathLst>
                <a:path h="6244242" w="6542159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223" t="0" r="223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73038" y="66269"/>
              <a:ext cx="6350000" cy="6349987"/>
            </a:xfrm>
            <a:custGeom>
              <a:avLst/>
              <a:gdLst/>
              <a:ahLst/>
              <a:cxnLst/>
              <a:rect r="r" b="b" t="t" l="l"/>
              <a:pathLst>
                <a:path h="6349987" w="6350000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3416119" y="8256064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7" y="0"/>
                </a:lnTo>
                <a:lnTo>
                  <a:pt x="3145217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86495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1726664" y="8256064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7" y="0"/>
                </a:lnTo>
                <a:lnTo>
                  <a:pt x="3145217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86495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3804097" y="8030085"/>
            <a:ext cx="3145217" cy="333081"/>
          </a:xfrm>
          <a:custGeom>
            <a:avLst/>
            <a:gdLst/>
            <a:ahLst/>
            <a:cxnLst/>
            <a:rect r="r" b="b" t="t" l="l"/>
            <a:pathLst>
              <a:path h="333081" w="3145217">
                <a:moveTo>
                  <a:pt x="0" y="0"/>
                </a:moveTo>
                <a:lnTo>
                  <a:pt x="3145218" y="0"/>
                </a:lnTo>
                <a:lnTo>
                  <a:pt x="3145218" y="333081"/>
                </a:lnTo>
                <a:lnTo>
                  <a:pt x="0" y="33308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86495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8630161" y="4955407"/>
            <a:ext cx="1116133" cy="1147237"/>
          </a:xfrm>
          <a:custGeom>
            <a:avLst/>
            <a:gdLst/>
            <a:ahLst/>
            <a:cxnLst/>
            <a:rect r="r" b="b" t="t" l="l"/>
            <a:pathLst>
              <a:path h="1147237" w="1116133">
                <a:moveTo>
                  <a:pt x="0" y="0"/>
                </a:moveTo>
                <a:lnTo>
                  <a:pt x="1116133" y="0"/>
                </a:lnTo>
                <a:lnTo>
                  <a:pt x="1116133" y="1147237"/>
                </a:lnTo>
                <a:lnTo>
                  <a:pt x="0" y="114723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2343797" y="1155414"/>
            <a:ext cx="13617940" cy="1594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OUR TEAM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3860187" y="6558496"/>
            <a:ext cx="2257081" cy="809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DM Sans"/>
              </a:rPr>
              <a:t>Naif Alkaltham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3793461" y="7488242"/>
            <a:ext cx="2302097" cy="609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64"/>
              </a:lnSpc>
            </a:pPr>
            <a:r>
              <a:rPr lang="en-US" sz="2053" spc="102">
                <a:solidFill>
                  <a:srgbClr val="FFFBFB"/>
                </a:solidFill>
                <a:latin typeface="DM Sans"/>
              </a:rPr>
              <a:t>Ceo Of Twissted minds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294659" y="6558496"/>
            <a:ext cx="2009227" cy="809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86"/>
              </a:lnSpc>
            </a:pPr>
            <a:r>
              <a:rPr lang="en-US" sz="2738" spc="136">
                <a:solidFill>
                  <a:srgbClr val="FFFBFB"/>
                </a:solidFill>
                <a:latin typeface="DM Sans"/>
              </a:rPr>
              <a:t>Miftahul Huq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7444060" y="6343578"/>
            <a:ext cx="3488335" cy="10871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77"/>
              </a:lnSpc>
              <a:spcBef>
                <a:spcPct val="0"/>
              </a:spcBef>
            </a:pPr>
            <a:r>
              <a:rPr lang="en-US" sz="3244" spc="317">
                <a:solidFill>
                  <a:srgbClr val="231F20"/>
                </a:solidFill>
                <a:latin typeface="Montserrat Classic Bold"/>
              </a:rPr>
              <a:t>TWISSTED MINDS, INC.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87923">
            <a:off x="13223449" y="-8570336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3968881" y="3949453"/>
            <a:ext cx="2932415" cy="2351362"/>
            <a:chOff x="0" y="0"/>
            <a:chExt cx="1075555" cy="862436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075555" cy="862436"/>
            </a:xfrm>
            <a:custGeom>
              <a:avLst/>
              <a:gdLst/>
              <a:ahLst/>
              <a:cxnLst/>
              <a:rect r="r" b="b" t="t" l="l"/>
              <a:pathLst>
                <a:path h="862436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3968881" y="6410249"/>
            <a:ext cx="2932415" cy="847111"/>
            <a:chOff x="0" y="0"/>
            <a:chExt cx="1075555" cy="31070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75555" cy="310705"/>
            </a:xfrm>
            <a:custGeom>
              <a:avLst/>
              <a:gdLst/>
              <a:ahLst/>
              <a:cxnLst/>
              <a:rect r="r" b="b" t="t" l="l"/>
              <a:pathLst>
                <a:path h="310705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779520" y="4796564"/>
            <a:ext cx="2932415" cy="2351362"/>
            <a:chOff x="0" y="0"/>
            <a:chExt cx="1075555" cy="86243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075555" cy="862436"/>
            </a:xfrm>
            <a:custGeom>
              <a:avLst/>
              <a:gdLst/>
              <a:ahLst/>
              <a:cxnLst/>
              <a:rect r="r" b="b" t="t" l="l"/>
              <a:pathLst>
                <a:path h="862436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779520" y="7257360"/>
            <a:ext cx="2932415" cy="847111"/>
            <a:chOff x="0" y="0"/>
            <a:chExt cx="1075555" cy="31070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075555" cy="310705"/>
            </a:xfrm>
            <a:custGeom>
              <a:avLst/>
              <a:gdLst/>
              <a:ahLst/>
              <a:cxnLst/>
              <a:rect r="r" b="b" t="t" l="l"/>
              <a:pathLst>
                <a:path h="310705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755099" y="3211183"/>
            <a:ext cx="2932415" cy="2351362"/>
            <a:chOff x="0" y="0"/>
            <a:chExt cx="1075555" cy="86243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75555" cy="862436"/>
            </a:xfrm>
            <a:custGeom>
              <a:avLst/>
              <a:gdLst/>
              <a:ahLst/>
              <a:cxnLst/>
              <a:rect r="r" b="b" t="t" l="l"/>
              <a:pathLst>
                <a:path h="862436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780592"/>
                  </a:lnTo>
                  <a:cubicBezTo>
                    <a:pt x="1075555" y="825793"/>
                    <a:pt x="1038913" y="862436"/>
                    <a:pt x="993712" y="862436"/>
                  </a:cubicBezTo>
                  <a:lnTo>
                    <a:pt x="81844" y="862436"/>
                  </a:lnTo>
                  <a:cubicBezTo>
                    <a:pt x="60137" y="862436"/>
                    <a:pt x="39320" y="853813"/>
                    <a:pt x="23971" y="838465"/>
                  </a:cubicBezTo>
                  <a:cubicBezTo>
                    <a:pt x="8623" y="823116"/>
                    <a:pt x="0" y="802299"/>
                    <a:pt x="0" y="780592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9050"/>
              <a:ext cx="1075555" cy="8814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2755099" y="5671979"/>
            <a:ext cx="2932415" cy="847111"/>
            <a:chOff x="0" y="0"/>
            <a:chExt cx="1075555" cy="310705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075555" cy="310705"/>
            </a:xfrm>
            <a:custGeom>
              <a:avLst/>
              <a:gdLst/>
              <a:ahLst/>
              <a:cxnLst/>
              <a:rect r="r" b="b" t="t" l="l"/>
              <a:pathLst>
                <a:path h="310705" w="1075555">
                  <a:moveTo>
                    <a:pt x="81844" y="0"/>
                  </a:moveTo>
                  <a:lnTo>
                    <a:pt x="993712" y="0"/>
                  </a:lnTo>
                  <a:cubicBezTo>
                    <a:pt x="1015418" y="0"/>
                    <a:pt x="1036235" y="8623"/>
                    <a:pt x="1051584" y="23971"/>
                  </a:cubicBezTo>
                  <a:cubicBezTo>
                    <a:pt x="1066932" y="39320"/>
                    <a:pt x="1075555" y="60137"/>
                    <a:pt x="1075555" y="81844"/>
                  </a:cubicBezTo>
                  <a:lnTo>
                    <a:pt x="1075555" y="228861"/>
                  </a:lnTo>
                  <a:cubicBezTo>
                    <a:pt x="1075555" y="250567"/>
                    <a:pt x="1066932" y="271385"/>
                    <a:pt x="1051584" y="286733"/>
                  </a:cubicBezTo>
                  <a:cubicBezTo>
                    <a:pt x="1036235" y="302082"/>
                    <a:pt x="1015418" y="310705"/>
                    <a:pt x="993712" y="310705"/>
                  </a:cubicBezTo>
                  <a:lnTo>
                    <a:pt x="81844" y="310705"/>
                  </a:lnTo>
                  <a:cubicBezTo>
                    <a:pt x="36643" y="310705"/>
                    <a:pt x="0" y="274062"/>
                    <a:pt x="0" y="228861"/>
                  </a:cubicBezTo>
                  <a:lnTo>
                    <a:pt x="0" y="81844"/>
                  </a:lnTo>
                  <a:cubicBezTo>
                    <a:pt x="0" y="60137"/>
                    <a:pt x="8623" y="39320"/>
                    <a:pt x="23971" y="23971"/>
                  </a:cubicBezTo>
                  <a:cubicBezTo>
                    <a:pt x="39320" y="8623"/>
                    <a:pt x="60137" y="0"/>
                    <a:pt x="81844" y="0"/>
                  </a:cubicBezTo>
                  <a:close/>
                </a:path>
              </a:pathLst>
            </a:custGeom>
            <a:solidFill>
              <a:srgbClr val="FFFFFF">
                <a:alpha val="98824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19050"/>
              <a:ext cx="1075555" cy="3297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-1885381">
            <a:off x="11866912" y="7147926"/>
            <a:ext cx="1776375" cy="501826"/>
          </a:xfrm>
          <a:custGeom>
            <a:avLst/>
            <a:gdLst/>
            <a:ahLst/>
            <a:cxnLst/>
            <a:rect r="r" b="b" t="t" l="l"/>
            <a:pathLst>
              <a:path h="501826" w="1776375">
                <a:moveTo>
                  <a:pt x="0" y="0"/>
                </a:moveTo>
                <a:lnTo>
                  <a:pt x="1776375" y="0"/>
                </a:lnTo>
                <a:lnTo>
                  <a:pt x="1776375" y="501826"/>
                </a:lnTo>
                <a:lnTo>
                  <a:pt x="0" y="5018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3" id="23"/>
          <p:cNvSpPr txBox="true"/>
          <p:nvPr/>
        </p:nvSpPr>
        <p:spPr>
          <a:xfrm rot="0">
            <a:off x="1538888" y="1195362"/>
            <a:ext cx="11039653" cy="1594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 spc="924">
                <a:solidFill>
                  <a:srgbClr val="231F20"/>
                </a:solidFill>
                <a:latin typeface="Oswald Bold"/>
              </a:rPr>
              <a:t>PROJECT TIMELINE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156797" y="6579991"/>
            <a:ext cx="2556583" cy="458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YEAR 1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4178991" y="4679309"/>
            <a:ext cx="2534389" cy="111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38"/>
              </a:lnSpc>
            </a:pPr>
            <a:r>
              <a:rPr lang="en-US" sz="3170">
                <a:solidFill>
                  <a:srgbClr val="100F0D"/>
                </a:solidFill>
                <a:latin typeface="Montserrat Light"/>
              </a:rPr>
              <a:t>Laying the Foundations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8967436" y="7427102"/>
            <a:ext cx="2556583" cy="458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YEAR 2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8989630" y="4936527"/>
            <a:ext cx="2534389" cy="1861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98"/>
              </a:lnSpc>
            </a:pPr>
            <a:r>
              <a:rPr lang="en-US" sz="3570">
                <a:solidFill>
                  <a:srgbClr val="100F0D"/>
                </a:solidFill>
                <a:latin typeface="Montserrat Light"/>
              </a:rPr>
              <a:t>Building the Structure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943015" y="5841722"/>
            <a:ext cx="2556583" cy="458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737"/>
              </a:lnSpc>
              <a:spcBef>
                <a:spcPct val="0"/>
              </a:spcBef>
            </a:pPr>
            <a:r>
              <a:rPr lang="en-US" sz="2708" spc="265">
                <a:solidFill>
                  <a:srgbClr val="231F20"/>
                </a:solidFill>
                <a:latin typeface="Oswald"/>
              </a:rPr>
              <a:t>YEAR 3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965209" y="3571964"/>
            <a:ext cx="2534389" cy="155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8"/>
              </a:lnSpc>
            </a:pPr>
            <a:r>
              <a:rPr lang="en-US" sz="2970">
                <a:solidFill>
                  <a:srgbClr val="100F0D"/>
                </a:solidFill>
                <a:latin typeface="Montserrat Light"/>
              </a:rPr>
              <a:t>Enhancing and Development</a:t>
            </a:r>
          </a:p>
        </p:txBody>
      </p:sp>
      <p:sp>
        <p:nvSpPr>
          <p:cNvPr name="Freeform 30" id="30"/>
          <p:cNvSpPr/>
          <p:nvPr/>
        </p:nvSpPr>
        <p:spPr>
          <a:xfrm flipH="true" flipV="false" rot="-8970905">
            <a:off x="7046178" y="6763187"/>
            <a:ext cx="1776375" cy="501826"/>
          </a:xfrm>
          <a:custGeom>
            <a:avLst/>
            <a:gdLst/>
            <a:ahLst/>
            <a:cxnLst/>
            <a:rect r="r" b="b" t="t" l="l"/>
            <a:pathLst>
              <a:path h="501826" w="1776375">
                <a:moveTo>
                  <a:pt x="1776375" y="0"/>
                </a:moveTo>
                <a:lnTo>
                  <a:pt x="0" y="0"/>
                </a:lnTo>
                <a:lnTo>
                  <a:pt x="0" y="501826"/>
                </a:lnTo>
                <a:lnTo>
                  <a:pt x="1776375" y="501826"/>
                </a:lnTo>
                <a:lnTo>
                  <a:pt x="1776375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false" flipV="false" rot="887923">
            <a:off x="-6251128" y="4497266"/>
            <a:ext cx="13977230" cy="14342307"/>
          </a:xfrm>
          <a:custGeom>
            <a:avLst/>
            <a:gdLst/>
            <a:ahLst/>
            <a:cxnLst/>
            <a:rect r="r" b="b" t="t" l="l"/>
            <a:pathLst>
              <a:path h="14342307" w="13977230">
                <a:moveTo>
                  <a:pt x="0" y="0"/>
                </a:moveTo>
                <a:lnTo>
                  <a:pt x="13977230" y="0"/>
                </a:lnTo>
                <a:lnTo>
                  <a:pt x="13977230" y="14342307"/>
                </a:lnTo>
                <a:lnTo>
                  <a:pt x="0" y="143423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26594" y="3792633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58785" y="1049603"/>
            <a:ext cx="6176060" cy="8208697"/>
          </a:xfrm>
          <a:custGeom>
            <a:avLst/>
            <a:gdLst/>
            <a:ahLst/>
            <a:cxnLst/>
            <a:rect r="r" b="b" t="t" l="l"/>
            <a:pathLst>
              <a:path h="8208697" w="6176060">
                <a:moveTo>
                  <a:pt x="0" y="0"/>
                </a:moveTo>
                <a:lnTo>
                  <a:pt x="6176060" y="0"/>
                </a:lnTo>
                <a:lnTo>
                  <a:pt x="6176060" y="8208697"/>
                </a:lnTo>
                <a:lnTo>
                  <a:pt x="0" y="82086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9746" t="0" r="-49746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479628" y="1858152"/>
            <a:ext cx="10457010" cy="6528889"/>
            <a:chOff x="0" y="0"/>
            <a:chExt cx="4006533" cy="2501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06533" cy="2501500"/>
            </a:xfrm>
            <a:custGeom>
              <a:avLst/>
              <a:gdLst/>
              <a:ahLst/>
              <a:cxnLst/>
              <a:rect r="r" b="b" t="t" l="l"/>
              <a:pathLst>
                <a:path h="2501500" w="4006533">
                  <a:moveTo>
                    <a:pt x="0" y="0"/>
                  </a:moveTo>
                  <a:lnTo>
                    <a:pt x="4006533" y="0"/>
                  </a:lnTo>
                  <a:lnTo>
                    <a:pt x="4006533" y="2501500"/>
                  </a:lnTo>
                  <a:lnTo>
                    <a:pt x="0" y="2501500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4006533" cy="252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79628" y="711353"/>
            <a:ext cx="11635051" cy="175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37"/>
              </a:lnSpc>
            </a:pPr>
            <a:r>
              <a:rPr lang="en-US" sz="5099" spc="499">
                <a:solidFill>
                  <a:srgbClr val="231F20"/>
                </a:solidFill>
                <a:latin typeface="Oswald Bold"/>
              </a:rPr>
              <a:t>Year 1 Overview</a:t>
            </a:r>
          </a:p>
          <a:p>
            <a:pPr>
              <a:lnSpc>
                <a:spcPts val="7037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133827" y="2175587"/>
            <a:ext cx="9148612" cy="7223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71696" indent="-335848" lvl="1">
              <a:lnSpc>
                <a:spcPts val="4293"/>
              </a:lnSpc>
              <a:buFont typeface="Arial"/>
              <a:buChar char="•"/>
            </a:pPr>
            <a:r>
              <a:rPr lang="en-US" sz="3111" spc="304">
                <a:solidFill>
                  <a:srgbClr val="231F20"/>
                </a:solidFill>
                <a:latin typeface="DM Sans Bold"/>
              </a:rPr>
              <a:t>Laying the Foundations </a:t>
            </a:r>
          </a:p>
          <a:p>
            <a:pPr>
              <a:lnSpc>
                <a:spcPts val="4293"/>
              </a:lnSpc>
            </a:pPr>
          </a:p>
          <a:p>
            <a:pPr marL="1343391" indent="-447797" lvl="2">
              <a:lnSpc>
                <a:spcPts val="4293"/>
              </a:lnSpc>
              <a:buFont typeface="Arial"/>
              <a:buChar char="⚬"/>
            </a:pPr>
            <a:r>
              <a:rPr lang="en-US" sz="3111" spc="304">
                <a:solidFill>
                  <a:srgbClr val="231F20"/>
                </a:solidFill>
                <a:latin typeface="DM Sans Bold"/>
              </a:rPr>
              <a:t>Establish the RM framework.</a:t>
            </a:r>
          </a:p>
          <a:p>
            <a:pPr>
              <a:lnSpc>
                <a:spcPts val="4293"/>
              </a:lnSpc>
            </a:pPr>
          </a:p>
          <a:p>
            <a:pPr marL="1343391" indent="-447797" lvl="2">
              <a:lnSpc>
                <a:spcPts val="4293"/>
              </a:lnSpc>
              <a:buFont typeface="Arial"/>
              <a:buChar char="⚬"/>
            </a:pPr>
            <a:r>
              <a:rPr lang="en-US" sz="3111" spc="304">
                <a:solidFill>
                  <a:srgbClr val="231F20"/>
                </a:solidFill>
                <a:latin typeface="DM Sans Bold"/>
              </a:rPr>
              <a:t>Inventory and categorization of assets.</a:t>
            </a:r>
          </a:p>
          <a:p>
            <a:pPr>
              <a:lnSpc>
                <a:spcPts val="4293"/>
              </a:lnSpc>
            </a:pPr>
          </a:p>
          <a:p>
            <a:pPr marL="1343391" indent="-447797" lvl="2">
              <a:lnSpc>
                <a:spcPts val="4293"/>
              </a:lnSpc>
              <a:buFont typeface="Arial"/>
              <a:buChar char="⚬"/>
            </a:pPr>
            <a:r>
              <a:rPr lang="en-US" sz="3111" spc="304">
                <a:solidFill>
                  <a:srgbClr val="231F20"/>
                </a:solidFill>
                <a:latin typeface="DM Sans Bold"/>
              </a:rPr>
              <a:t>Selection of security controls.</a:t>
            </a:r>
          </a:p>
          <a:p>
            <a:pPr>
              <a:lnSpc>
                <a:spcPts val="4293"/>
              </a:lnSpc>
            </a:pPr>
          </a:p>
          <a:p>
            <a:pPr marL="1343391" indent="-447797" lvl="2">
              <a:lnSpc>
                <a:spcPts val="4293"/>
              </a:lnSpc>
              <a:buFont typeface="Arial"/>
              <a:buChar char="⚬"/>
            </a:pPr>
            <a:r>
              <a:rPr lang="en-US" sz="3111" spc="304">
                <a:solidFill>
                  <a:srgbClr val="231F20"/>
                </a:solidFill>
                <a:latin typeface="DM Sans Bold"/>
              </a:rPr>
              <a:t>Initiate cybersecurity awareness training program for all staff.</a:t>
            </a:r>
          </a:p>
          <a:p>
            <a:pPr>
              <a:lnSpc>
                <a:spcPts val="3327"/>
              </a:lnSpc>
            </a:pPr>
          </a:p>
          <a:p>
            <a:pPr>
              <a:lnSpc>
                <a:spcPts val="3327"/>
              </a:lnSpc>
            </a:pPr>
          </a:p>
          <a:p>
            <a:pPr algn="l" marL="0" indent="0" lvl="0">
              <a:lnSpc>
                <a:spcPts val="3327"/>
              </a:lnSpc>
              <a:spcBef>
                <a:spcPct val="0"/>
              </a:spcBef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2779578" y="734131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26594" y="9254153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758785" y="1049603"/>
            <a:ext cx="6716860" cy="8208697"/>
          </a:xfrm>
          <a:custGeom>
            <a:avLst/>
            <a:gdLst/>
            <a:ahLst/>
            <a:cxnLst/>
            <a:rect r="r" b="b" t="t" l="l"/>
            <a:pathLst>
              <a:path h="8208697" w="6716860">
                <a:moveTo>
                  <a:pt x="0" y="0"/>
                </a:moveTo>
                <a:lnTo>
                  <a:pt x="6716860" y="0"/>
                </a:lnTo>
                <a:lnTo>
                  <a:pt x="6716860" y="8208697"/>
                </a:lnTo>
                <a:lnTo>
                  <a:pt x="0" y="820869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105" t="0" r="-11105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26594" y="3792633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58785" y="1049603"/>
            <a:ext cx="6176060" cy="8208697"/>
          </a:xfrm>
          <a:custGeom>
            <a:avLst/>
            <a:gdLst/>
            <a:ahLst/>
            <a:cxnLst/>
            <a:rect r="r" b="b" t="t" l="l"/>
            <a:pathLst>
              <a:path h="8208697" w="6176060">
                <a:moveTo>
                  <a:pt x="0" y="0"/>
                </a:moveTo>
                <a:lnTo>
                  <a:pt x="6176060" y="0"/>
                </a:lnTo>
                <a:lnTo>
                  <a:pt x="6176060" y="8208697"/>
                </a:lnTo>
                <a:lnTo>
                  <a:pt x="0" y="82086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9746" t="0" r="-49746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479628" y="1858152"/>
            <a:ext cx="10457010" cy="6528889"/>
            <a:chOff x="0" y="0"/>
            <a:chExt cx="4006533" cy="2501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06533" cy="2501500"/>
            </a:xfrm>
            <a:custGeom>
              <a:avLst/>
              <a:gdLst/>
              <a:ahLst/>
              <a:cxnLst/>
              <a:rect r="r" b="b" t="t" l="l"/>
              <a:pathLst>
                <a:path h="2501500" w="4006533">
                  <a:moveTo>
                    <a:pt x="0" y="0"/>
                  </a:moveTo>
                  <a:lnTo>
                    <a:pt x="4006533" y="0"/>
                  </a:lnTo>
                  <a:lnTo>
                    <a:pt x="4006533" y="2501500"/>
                  </a:lnTo>
                  <a:lnTo>
                    <a:pt x="0" y="2501500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4006533" cy="252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79628" y="711353"/>
            <a:ext cx="11635051" cy="1750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37"/>
              </a:lnSpc>
            </a:pPr>
            <a:r>
              <a:rPr lang="en-US" sz="5099" spc="499">
                <a:solidFill>
                  <a:srgbClr val="231F20"/>
                </a:solidFill>
                <a:latin typeface="Oswald Bold"/>
              </a:rPr>
              <a:t>Year 2 Overview</a:t>
            </a:r>
          </a:p>
          <a:p>
            <a:pPr>
              <a:lnSpc>
                <a:spcPts val="7037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133827" y="2185112"/>
            <a:ext cx="9148612" cy="7007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6927" indent="-303464" lvl="1">
              <a:lnSpc>
                <a:spcPts val="3879"/>
              </a:lnSpc>
              <a:buFont typeface="Arial"/>
              <a:buChar char="•"/>
            </a:pPr>
            <a:r>
              <a:rPr lang="en-US" sz="2811" spc="275">
                <a:solidFill>
                  <a:srgbClr val="231F20"/>
                </a:solidFill>
                <a:latin typeface="DM Sans Bold"/>
              </a:rPr>
              <a:t>Building the Structure </a:t>
            </a:r>
          </a:p>
          <a:p>
            <a:pPr>
              <a:lnSpc>
                <a:spcPts val="3879"/>
              </a:lnSpc>
            </a:pPr>
          </a:p>
          <a:p>
            <a:pPr marL="1213855" indent="-404618" lvl="2">
              <a:lnSpc>
                <a:spcPts val="3879"/>
              </a:lnSpc>
              <a:buFont typeface="Arial"/>
              <a:buChar char="⚬"/>
            </a:pPr>
            <a:r>
              <a:rPr lang="en-US" sz="2811" spc="275">
                <a:solidFill>
                  <a:srgbClr val="231F20"/>
                </a:solidFill>
                <a:latin typeface="DM Sans"/>
              </a:rPr>
              <a:t>I</a:t>
            </a:r>
            <a:r>
              <a:rPr lang="en-US" sz="2811" spc="275">
                <a:solidFill>
                  <a:srgbClr val="231F20"/>
                </a:solidFill>
                <a:latin typeface="DM Sans Bold"/>
              </a:rPr>
              <a:t>mplementation of security controls.</a:t>
            </a:r>
          </a:p>
          <a:p>
            <a:pPr>
              <a:lnSpc>
                <a:spcPts val="3879"/>
              </a:lnSpc>
            </a:pPr>
          </a:p>
          <a:p>
            <a:pPr marL="1213855" indent="-404618" lvl="2">
              <a:lnSpc>
                <a:spcPts val="3879"/>
              </a:lnSpc>
              <a:buFont typeface="Arial"/>
              <a:buChar char="⚬"/>
            </a:pPr>
            <a:r>
              <a:rPr lang="en-US" sz="2811" spc="275">
                <a:solidFill>
                  <a:srgbClr val="231F20"/>
                </a:solidFill>
                <a:latin typeface="DM Sans Bold"/>
              </a:rPr>
              <a:t>Assessment of controls' effectiveness.</a:t>
            </a:r>
          </a:p>
          <a:p>
            <a:pPr>
              <a:lnSpc>
                <a:spcPts val="3879"/>
              </a:lnSpc>
            </a:pPr>
          </a:p>
          <a:p>
            <a:pPr marL="1213855" indent="-404618" lvl="2">
              <a:lnSpc>
                <a:spcPts val="3879"/>
              </a:lnSpc>
              <a:buFont typeface="Arial"/>
              <a:buChar char="⚬"/>
            </a:pPr>
            <a:r>
              <a:rPr lang="en-US" sz="2811" spc="275">
                <a:solidFill>
                  <a:srgbClr val="231F20"/>
                </a:solidFill>
                <a:latin typeface="DM Sans Bold"/>
              </a:rPr>
              <a:t>Authorization of information systems.</a:t>
            </a:r>
          </a:p>
          <a:p>
            <a:pPr>
              <a:lnSpc>
                <a:spcPts val="3879"/>
              </a:lnSpc>
            </a:pPr>
          </a:p>
          <a:p>
            <a:pPr marL="1213855" indent="-404618" lvl="2">
              <a:lnSpc>
                <a:spcPts val="3879"/>
              </a:lnSpc>
              <a:buFont typeface="Arial"/>
              <a:buChar char="⚬"/>
            </a:pPr>
            <a:r>
              <a:rPr lang="en-US" sz="2811" spc="275">
                <a:solidFill>
                  <a:srgbClr val="231F20"/>
                </a:solidFill>
                <a:latin typeface="DM Sans Bold"/>
              </a:rPr>
              <a:t>Advanced cybersecurity training for IT staff and specialized roles.</a:t>
            </a:r>
          </a:p>
          <a:p>
            <a:pPr>
              <a:lnSpc>
                <a:spcPts val="3327"/>
              </a:lnSpc>
            </a:pPr>
          </a:p>
          <a:p>
            <a:pPr>
              <a:lnSpc>
                <a:spcPts val="3327"/>
              </a:lnSpc>
            </a:pPr>
          </a:p>
          <a:p>
            <a:pPr>
              <a:lnSpc>
                <a:spcPts val="3327"/>
              </a:lnSpc>
            </a:pPr>
          </a:p>
          <a:p>
            <a:pPr algn="l" marL="0" indent="0" lvl="0">
              <a:lnSpc>
                <a:spcPts val="3327"/>
              </a:lnSpc>
              <a:spcBef>
                <a:spcPct val="0"/>
              </a:spcBef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2779578" y="734131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26594" y="9254153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758785" y="1049603"/>
            <a:ext cx="6716860" cy="8208697"/>
          </a:xfrm>
          <a:custGeom>
            <a:avLst/>
            <a:gdLst/>
            <a:ahLst/>
            <a:cxnLst/>
            <a:rect r="r" b="b" t="t" l="l"/>
            <a:pathLst>
              <a:path h="8208697" w="6716860">
                <a:moveTo>
                  <a:pt x="0" y="0"/>
                </a:moveTo>
                <a:lnTo>
                  <a:pt x="6716860" y="0"/>
                </a:lnTo>
                <a:lnTo>
                  <a:pt x="6716860" y="8208697"/>
                </a:lnTo>
                <a:lnTo>
                  <a:pt x="0" y="820869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105" t="0" r="-11105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62994" y="337474"/>
            <a:ext cx="4296549" cy="9570246"/>
            <a:chOff x="0" y="0"/>
            <a:chExt cx="1131601" cy="25205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131601" cy="2520559"/>
            </a:xfrm>
            <a:custGeom>
              <a:avLst/>
              <a:gdLst/>
              <a:ahLst/>
              <a:cxnLst/>
              <a:rect r="r" b="b" t="t" l="l"/>
              <a:pathLst>
                <a:path h="2520559" w="1131601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solidFill>
              <a:srgbClr val="CCCCCC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326594" y="3792633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758785" y="1049603"/>
            <a:ext cx="6176060" cy="8208697"/>
          </a:xfrm>
          <a:custGeom>
            <a:avLst/>
            <a:gdLst/>
            <a:ahLst/>
            <a:cxnLst/>
            <a:rect r="r" b="b" t="t" l="l"/>
            <a:pathLst>
              <a:path h="8208697" w="6176060">
                <a:moveTo>
                  <a:pt x="0" y="0"/>
                </a:moveTo>
                <a:lnTo>
                  <a:pt x="6176060" y="0"/>
                </a:lnTo>
                <a:lnTo>
                  <a:pt x="6176060" y="8208697"/>
                </a:lnTo>
                <a:lnTo>
                  <a:pt x="0" y="82086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9746" t="0" r="-49746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479628" y="1858152"/>
            <a:ext cx="10457010" cy="6528889"/>
            <a:chOff x="0" y="0"/>
            <a:chExt cx="4006533" cy="25015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4006533" cy="2501500"/>
            </a:xfrm>
            <a:custGeom>
              <a:avLst/>
              <a:gdLst/>
              <a:ahLst/>
              <a:cxnLst/>
              <a:rect r="r" b="b" t="t" l="l"/>
              <a:pathLst>
                <a:path h="2501500" w="4006533">
                  <a:moveTo>
                    <a:pt x="0" y="0"/>
                  </a:moveTo>
                  <a:lnTo>
                    <a:pt x="4006533" y="0"/>
                  </a:lnTo>
                  <a:lnTo>
                    <a:pt x="4006533" y="2501500"/>
                  </a:lnTo>
                  <a:lnTo>
                    <a:pt x="0" y="2501500"/>
                  </a:lnTo>
                  <a:close/>
                </a:path>
              </a:pathLst>
            </a:custGeom>
            <a:solidFill>
              <a:srgbClr val="EFEFE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19050"/>
              <a:ext cx="4006533" cy="2520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79628" y="711353"/>
            <a:ext cx="11635051" cy="1750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37"/>
              </a:lnSpc>
            </a:pPr>
            <a:r>
              <a:rPr lang="en-US" sz="5099" spc="499">
                <a:solidFill>
                  <a:srgbClr val="231F20"/>
                </a:solidFill>
                <a:latin typeface="Oswald Bold"/>
              </a:rPr>
              <a:t>Year 3 Overview</a:t>
            </a:r>
          </a:p>
          <a:p>
            <a:pPr>
              <a:lnSpc>
                <a:spcPts val="7037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133827" y="2185112"/>
            <a:ext cx="9148612" cy="8152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5338" indent="-292669" lvl="1">
              <a:lnSpc>
                <a:spcPts val="3741"/>
              </a:lnSpc>
              <a:buFont typeface="Arial"/>
              <a:buChar char="•"/>
            </a:pPr>
            <a:r>
              <a:rPr lang="en-US" sz="2711" spc="265">
                <a:solidFill>
                  <a:srgbClr val="231F20"/>
                </a:solidFill>
                <a:latin typeface="DM Sans Bold"/>
              </a:rPr>
              <a:t>Enhancing and Development</a:t>
            </a:r>
          </a:p>
          <a:p>
            <a:pPr>
              <a:lnSpc>
                <a:spcPts val="3741"/>
              </a:lnSpc>
            </a:pPr>
          </a:p>
          <a:p>
            <a:pPr marL="1170676" indent="-390225" lvl="2">
              <a:lnSpc>
                <a:spcPts val="3741"/>
              </a:lnSpc>
              <a:buFont typeface="Arial"/>
              <a:buChar char="⚬"/>
            </a:pPr>
            <a:r>
              <a:rPr lang="en-US" sz="2711" spc="265">
                <a:solidFill>
                  <a:srgbClr val="231F20"/>
                </a:solidFill>
                <a:latin typeface="DM Sans Bold"/>
              </a:rPr>
              <a:t>Continuous monitoring of security controls.</a:t>
            </a:r>
          </a:p>
          <a:p>
            <a:pPr>
              <a:lnSpc>
                <a:spcPts val="3741"/>
              </a:lnSpc>
            </a:pPr>
          </a:p>
          <a:p>
            <a:pPr marL="1170676" indent="-390225" lvl="2">
              <a:lnSpc>
                <a:spcPts val="3741"/>
              </a:lnSpc>
              <a:buFont typeface="Arial"/>
              <a:buChar char="⚬"/>
            </a:pPr>
            <a:r>
              <a:rPr lang="en-US" sz="2711" spc="265">
                <a:solidFill>
                  <a:srgbClr val="231F20"/>
                </a:solidFill>
                <a:latin typeface="DM Sans Bold"/>
              </a:rPr>
              <a:t>Incident response readiness.</a:t>
            </a:r>
          </a:p>
          <a:p>
            <a:pPr>
              <a:lnSpc>
                <a:spcPts val="3741"/>
              </a:lnSpc>
            </a:pPr>
          </a:p>
          <a:p>
            <a:pPr marL="1170676" indent="-390225" lvl="2">
              <a:lnSpc>
                <a:spcPts val="3741"/>
              </a:lnSpc>
              <a:buFont typeface="Arial"/>
              <a:buChar char="⚬"/>
            </a:pPr>
            <a:r>
              <a:rPr lang="en-US" sz="2711" spc="265">
                <a:solidFill>
                  <a:srgbClr val="231F20"/>
                </a:solidFill>
                <a:latin typeface="DM Sans Bold"/>
              </a:rPr>
              <a:t>Periodic review and update of the RM process.</a:t>
            </a:r>
          </a:p>
          <a:p>
            <a:pPr>
              <a:lnSpc>
                <a:spcPts val="3741"/>
              </a:lnSpc>
            </a:pPr>
          </a:p>
          <a:p>
            <a:pPr marL="1170676" indent="-390225" lvl="2">
              <a:lnSpc>
                <a:spcPts val="3741"/>
              </a:lnSpc>
              <a:buFont typeface="Arial"/>
              <a:buChar char="⚬"/>
            </a:pPr>
            <a:r>
              <a:rPr lang="en-US" sz="2711" spc="265">
                <a:solidFill>
                  <a:srgbClr val="231F20"/>
                </a:solidFill>
                <a:latin typeface="DM Sans Bold"/>
              </a:rPr>
              <a:t>Ongoing cybersecurity training and simulated attack exercises for all employees.</a:t>
            </a:r>
          </a:p>
          <a:p>
            <a:pPr>
              <a:lnSpc>
                <a:spcPts val="3327"/>
              </a:lnSpc>
            </a:pPr>
          </a:p>
          <a:p>
            <a:pPr>
              <a:lnSpc>
                <a:spcPts val="3327"/>
              </a:lnSpc>
            </a:pPr>
          </a:p>
          <a:p>
            <a:pPr>
              <a:lnSpc>
                <a:spcPts val="3327"/>
              </a:lnSpc>
            </a:pPr>
          </a:p>
          <a:p>
            <a:pPr>
              <a:lnSpc>
                <a:spcPts val="3327"/>
              </a:lnSpc>
            </a:pPr>
          </a:p>
          <a:p>
            <a:pPr algn="l" marL="0" indent="0" lvl="0">
              <a:lnSpc>
                <a:spcPts val="3327"/>
              </a:lnSpc>
              <a:spcBef>
                <a:spcPct val="0"/>
              </a:spcBef>
            </a:pP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-2779578" y="7341318"/>
            <a:ext cx="7616557" cy="7815497"/>
          </a:xfrm>
          <a:custGeom>
            <a:avLst/>
            <a:gdLst/>
            <a:ahLst/>
            <a:cxnLst/>
            <a:rect r="r" b="b" t="t" l="l"/>
            <a:pathLst>
              <a:path h="7815497" w="7616557">
                <a:moveTo>
                  <a:pt x="0" y="0"/>
                </a:moveTo>
                <a:lnTo>
                  <a:pt x="7616556" y="0"/>
                </a:lnTo>
                <a:lnTo>
                  <a:pt x="7616556" y="7815497"/>
                </a:lnTo>
                <a:lnTo>
                  <a:pt x="0" y="781549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326594" y="9254153"/>
            <a:ext cx="9752965" cy="1032847"/>
          </a:xfrm>
          <a:custGeom>
            <a:avLst/>
            <a:gdLst/>
            <a:ahLst/>
            <a:cxnLst/>
            <a:rect r="r" b="b" t="t" l="l"/>
            <a:pathLst>
              <a:path h="1032847" w="9752965">
                <a:moveTo>
                  <a:pt x="0" y="0"/>
                </a:moveTo>
                <a:lnTo>
                  <a:pt x="9752965" y="0"/>
                </a:lnTo>
                <a:lnTo>
                  <a:pt x="9752965" y="1032847"/>
                </a:lnTo>
                <a:lnTo>
                  <a:pt x="0" y="10328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86495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0758785" y="1049603"/>
            <a:ext cx="6716860" cy="8208697"/>
          </a:xfrm>
          <a:custGeom>
            <a:avLst/>
            <a:gdLst/>
            <a:ahLst/>
            <a:cxnLst/>
            <a:rect r="r" b="b" t="t" l="l"/>
            <a:pathLst>
              <a:path h="8208697" w="6716860">
                <a:moveTo>
                  <a:pt x="0" y="0"/>
                </a:moveTo>
                <a:lnTo>
                  <a:pt x="6716860" y="0"/>
                </a:lnTo>
                <a:lnTo>
                  <a:pt x="6716860" y="8208697"/>
                </a:lnTo>
                <a:lnTo>
                  <a:pt x="0" y="820869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105" t="0" r="-11105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580377">
            <a:off x="9407140" y="-9309963"/>
            <a:ext cx="24036383" cy="24664199"/>
          </a:xfrm>
          <a:custGeom>
            <a:avLst/>
            <a:gdLst/>
            <a:ahLst/>
            <a:cxnLst/>
            <a:rect r="r" b="b" t="t" l="l"/>
            <a:pathLst>
              <a:path h="24664199" w="24036383">
                <a:moveTo>
                  <a:pt x="0" y="0"/>
                </a:moveTo>
                <a:lnTo>
                  <a:pt x="24036383" y="0"/>
                </a:lnTo>
                <a:lnTo>
                  <a:pt x="24036383" y="24664198"/>
                </a:lnTo>
                <a:lnTo>
                  <a:pt x="0" y="2466419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561733" y="5519911"/>
            <a:ext cx="6065708" cy="2128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404"/>
              </a:lnSpc>
              <a:spcBef>
                <a:spcPct val="0"/>
              </a:spcBef>
            </a:pPr>
            <a:r>
              <a:rPr lang="en-US" sz="2431" spc="238">
                <a:solidFill>
                  <a:srgbClr val="100F0D"/>
                </a:solidFill>
                <a:latin typeface="DM Sans"/>
              </a:rPr>
              <a:t>At Twisted Minds, we specialize in fortifying digital landscapes. Our team is dedicated to uncovering risks and crafting custom defenses to keep your online world secure.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61733" y="2105045"/>
            <a:ext cx="8097687" cy="32417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3015"/>
              </a:lnSpc>
              <a:spcBef>
                <a:spcPct val="0"/>
              </a:spcBef>
            </a:pPr>
            <a:r>
              <a:rPr lang="en-US" sz="9431">
                <a:solidFill>
                  <a:srgbClr val="100F0D"/>
                </a:solidFill>
                <a:latin typeface="Oswald Bold"/>
              </a:rPr>
              <a:t>THANK'S FOR WATCHING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-4254153" y="7476061"/>
            <a:ext cx="11881594" cy="3564478"/>
          </a:xfrm>
          <a:custGeom>
            <a:avLst/>
            <a:gdLst/>
            <a:ahLst/>
            <a:cxnLst/>
            <a:rect r="r" b="b" t="t" l="l"/>
            <a:pathLst>
              <a:path h="3564478" w="11881594">
                <a:moveTo>
                  <a:pt x="11881594" y="0"/>
                </a:moveTo>
                <a:lnTo>
                  <a:pt x="0" y="0"/>
                </a:lnTo>
                <a:lnTo>
                  <a:pt x="0" y="3564478"/>
                </a:lnTo>
                <a:lnTo>
                  <a:pt x="11881594" y="3564478"/>
                </a:lnTo>
                <a:lnTo>
                  <a:pt x="11881594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903138" y="2517050"/>
            <a:ext cx="757135" cy="778234"/>
          </a:xfrm>
          <a:custGeom>
            <a:avLst/>
            <a:gdLst/>
            <a:ahLst/>
            <a:cxnLst/>
            <a:rect r="r" b="b" t="t" l="l"/>
            <a:pathLst>
              <a:path h="778234" w="757135">
                <a:moveTo>
                  <a:pt x="0" y="0"/>
                </a:moveTo>
                <a:lnTo>
                  <a:pt x="757135" y="0"/>
                </a:lnTo>
                <a:lnTo>
                  <a:pt x="757135" y="778234"/>
                </a:lnTo>
                <a:lnTo>
                  <a:pt x="0" y="77823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098540" y="3459391"/>
            <a:ext cx="2366330" cy="731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80"/>
              </a:lnSpc>
              <a:spcBef>
                <a:spcPct val="0"/>
              </a:spcBef>
            </a:pPr>
            <a:r>
              <a:rPr lang="en-US" sz="2159" spc="114">
                <a:solidFill>
                  <a:srgbClr val="FFFBFB"/>
                </a:solidFill>
                <a:latin typeface="Montserrat Classic Bold"/>
              </a:rPr>
              <a:t>TWISSTED MINDS, INC.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DAF7l7nGJCA</dc:identifier>
  <dcterms:modified xsi:type="dcterms:W3CDTF">2011-08-01T06:04:30Z</dcterms:modified>
  <cp:revision>1</cp:revision>
  <dc:title>Evaluating the Impact of Unauthorized Data Access at Chatter</dc:title>
</cp:coreProperties>
</file>

<file path=docProps/thumbnail.jpeg>
</file>